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5"/>
  </p:notesMasterIdLst>
  <p:sldIdLst>
    <p:sldId id="256" r:id="rId2"/>
    <p:sldId id="257" r:id="rId3"/>
    <p:sldId id="283" r:id="rId4"/>
    <p:sldId id="259" r:id="rId5"/>
    <p:sldId id="258" r:id="rId6"/>
    <p:sldId id="269" r:id="rId7"/>
    <p:sldId id="268" r:id="rId8"/>
    <p:sldId id="287" r:id="rId9"/>
    <p:sldId id="277" r:id="rId10"/>
    <p:sldId id="278" r:id="rId11"/>
    <p:sldId id="279" r:id="rId12"/>
    <p:sldId id="280" r:id="rId13"/>
    <p:sldId id="266" r:id="rId14"/>
    <p:sldId id="267" r:id="rId15"/>
    <p:sldId id="271" r:id="rId16"/>
    <p:sldId id="272" r:id="rId17"/>
    <p:sldId id="274" r:id="rId18"/>
    <p:sldId id="261" r:id="rId19"/>
    <p:sldId id="262" r:id="rId20"/>
    <p:sldId id="275" r:id="rId21"/>
    <p:sldId id="276" r:id="rId22"/>
    <p:sldId id="290" r:id="rId23"/>
    <p:sldId id="291" r:id="rId24"/>
    <p:sldId id="335" r:id="rId25"/>
    <p:sldId id="292" r:id="rId26"/>
    <p:sldId id="293" r:id="rId27"/>
    <p:sldId id="294" r:id="rId28"/>
    <p:sldId id="285" r:id="rId29"/>
    <p:sldId id="303" r:id="rId30"/>
    <p:sldId id="286" r:id="rId31"/>
    <p:sldId id="333" r:id="rId32"/>
    <p:sldId id="295" r:id="rId33"/>
    <p:sldId id="304" r:id="rId34"/>
    <p:sldId id="296" r:id="rId35"/>
    <p:sldId id="334" r:id="rId36"/>
    <p:sldId id="297" r:id="rId37"/>
    <p:sldId id="307" r:id="rId38"/>
    <p:sldId id="302" r:id="rId39"/>
    <p:sldId id="300" r:id="rId40"/>
    <p:sldId id="323" r:id="rId41"/>
    <p:sldId id="324" r:id="rId42"/>
    <p:sldId id="332" r:id="rId43"/>
    <p:sldId id="308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Liebman" initials="S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07" autoAdjust="0"/>
    <p:restoredTop sz="82160" autoAdjust="0"/>
  </p:normalViewPr>
  <p:slideViewPr>
    <p:cSldViewPr snapToGrid="0">
      <p:cViewPr>
        <p:scale>
          <a:sx n="62" d="100"/>
          <a:sy n="62" d="100"/>
        </p:scale>
        <p:origin x="1590" y="6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28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34AF8-4DBC-4D52-BC39-DA880392D7D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DF9A-4138-4CE9-A2AE-AB941378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7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open-principlesofmarketin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reativecommons.org/about/cc0" TargetMode="External"/><Relationship Id="rId4" Type="http://schemas.openxmlformats.org/officeDocument/2006/relationships/hyperlink" Target="https://unsplash.com/photos/_3Q3tsJ01nc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freedictionary.com/advertisi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dictionary.com/definition/branding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ogfish/4404316225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24247024@N07/14086869112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Marketing_mix#Lauterborn.27s_four_C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Marketing_mix#Lauterborn.27s_four_C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Marketing_mix#Lauterborn.27s_four_Cs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Marketing_mix#Lauterborn.27s_four_C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Marketing_mix#Lauterborn.27s_four_Cs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azeronly/10147130996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ictionary.cambridge.org/us/dictionary/english/customer-lifetime-value" TargetMode="External"/><Relationship Id="rId4" Type="http://schemas.openxmlformats.org/officeDocument/2006/relationships/hyperlink" Target="https://creativecommons.org/licenses/by-nd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morgan/5517848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nd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biz/por-que-no-taqueria-portland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erspective/13987275038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-nc-nd/4.0/" TargetMode="External"/><Relationship Id="rId5" Type="http://schemas.openxmlformats.org/officeDocument/2006/relationships/hyperlink" Target="https://www.flickr.com/photos/lalalen/2565923132/" TargetMode="External"/><Relationship Id="rId4" Type="http://schemas.openxmlformats.org/officeDocument/2006/relationships/hyperlink" Target="https://creativecommons.org/licenses/by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GillSans Light" panose="020B0402020204020204" pitchFamily="34" charset="0"/>
                <a:ea typeface="+mn-ea"/>
                <a:cs typeface="+mn-cs"/>
              </a:rPr>
              <a:t>All text in these slides is taken from  </a:t>
            </a:r>
            <a:r>
              <a:rPr lang="en-US" dirty="0">
                <a:hlinkClick r:id="rId3"/>
              </a:rPr>
              <a:t>https://courses.lumenlearning.com/wmopen-principlesofmarketing/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GillSans Light" panose="020B0402020204020204" pitchFamily="34" charset="0"/>
                <a:ea typeface="+mn-ea"/>
                <a:cs typeface="+mn-cs"/>
              </a:rPr>
              <a:t>, where it is published under one or more open licenses.</a:t>
            </a:r>
            <a:endParaRPr lang="en-US" b="0" dirty="0">
              <a:effectLst/>
              <a:latin typeface="GillSans Light" panose="020B0402020204020204" pitchFamily="34" charset="0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GillSans Light" panose="020B0402020204020204" pitchFamily="34" charset="0"/>
                <a:ea typeface="+mn-ea"/>
                <a:cs typeface="+mn-cs"/>
              </a:rPr>
              <a:t>All images in these slides are attributed in the notes of the slide on which they appear and licensed as indicated.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GillSans Light" panose="020B04020202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 Image: "Shopping freak." Provided by: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freestocks.org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Located at: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https://unsplash.com/photos/_3Q3tsJ01nc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Content Type: CC Licensed Content, Shared Previously. License: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CC0: No Rights Reserved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latin typeface="GillSans Light" panose="020B0402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9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"Advertising." The Free Dictionary. Accessed September 10, 2019.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http://www.thefreedictionary.com/advertising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6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"Branding." Business Dictionary. Accessed September 10, 2019.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http://www.businessdictionary.com/definition/branding.html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6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31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Customer Profile Dimensions.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fogfish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Located 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: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  <a:hlinkClick r:id="rId3"/>
              </a:rPr>
              <a:t>https://www.flickr.com/photos/fogfish/4404316225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: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  <a:hlinkClick r:id="rId4"/>
              </a:rPr>
              <a:t>CC BY-SA: Attribution-</a:t>
            </a:r>
            <a:r>
              <a:rPr lang="en-US" sz="1200" b="1" i="1" u="sng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  <a:hlinkClick r:id="rId4"/>
              </a:rPr>
              <a:t>ShareAlike</a:t>
            </a:r>
            <a:endParaRPr lang="en-US" sz="1200" b="0" i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20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31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Apples--Stand Out. </a:t>
            </a:r>
            <a:r>
              <a:rPr lang="en-US" b="1" dirty="0"/>
              <a:t>Authored by</a:t>
            </a:r>
            <a:r>
              <a:rPr lang="en-US" dirty="0"/>
              <a:t>: </a:t>
            </a:r>
            <a:r>
              <a:rPr lang="en-US" dirty="0" err="1"/>
              <a:t>Flazingo</a:t>
            </a:r>
            <a:r>
              <a:rPr lang="en-US" dirty="0"/>
              <a:t> Photos. </a:t>
            </a:r>
            <a:r>
              <a:rPr lang="en-US" b="1" dirty="0"/>
              <a:t>Located at</a:t>
            </a:r>
            <a:r>
              <a:rPr lang="en-US" dirty="0"/>
              <a:t>: </a:t>
            </a:r>
            <a:r>
              <a:rPr lang="en-US" b="1" u="sng" dirty="0">
                <a:hlinkClick r:id="rId3"/>
              </a:rPr>
              <a:t>https://www.flickr.com/photos/124247024@N07/14086869112/</a:t>
            </a:r>
            <a:r>
              <a:rPr lang="en-US" dirty="0"/>
              <a:t>. </a:t>
            </a:r>
            <a:r>
              <a:rPr lang="en-US" b="1" dirty="0"/>
              <a:t>License</a:t>
            </a:r>
            <a:r>
              <a:rPr lang="en-US" dirty="0"/>
              <a:t>: </a:t>
            </a:r>
            <a:r>
              <a:rPr lang="en-US" b="1" i="1" u="sng" dirty="0">
                <a:hlinkClick r:id="rId4"/>
              </a:rPr>
              <a:t>CC BY-SA: Attribution-</a:t>
            </a:r>
            <a:r>
              <a:rPr lang="en-US" b="1" i="1" u="sng" dirty="0" err="1">
                <a:hlinkClick r:id="rId4"/>
              </a:rPr>
              <a:t>ShareAlike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6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the Marketing Mix. </a:t>
            </a:r>
            <a:r>
              <a:rPr lang="en-US" b="1" dirty="0"/>
              <a:t>Provided by</a:t>
            </a:r>
            <a:r>
              <a:rPr lang="en-US" dirty="0"/>
              <a:t>: Lumen Learning. </a:t>
            </a:r>
            <a:r>
              <a:rPr lang="en-US" b="1" dirty="0"/>
              <a:t>License</a:t>
            </a:r>
            <a:r>
              <a:rPr lang="en-US" dirty="0"/>
              <a:t>: </a:t>
            </a:r>
            <a:r>
              <a:rPr lang="en-US" b="1" i="1" u="sng" dirty="0">
                <a:hlinkClick r:id="rId3"/>
              </a:rPr>
              <a:t>CC BY-SA: Attribution-</a:t>
            </a:r>
            <a:r>
              <a:rPr lang="en-US" b="1" i="1" u="sng" dirty="0" err="1">
                <a:hlinkClick r:id="rId3"/>
              </a:rPr>
              <a:t>ShareAlike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6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Adapted from 4 Ps and 4 Cs chart. </a:t>
            </a:r>
            <a:r>
              <a:rPr lang="en-US" b="1" dirty="0"/>
              <a:t>Provided by</a:t>
            </a:r>
            <a:r>
              <a:rPr lang="en-US" dirty="0"/>
              <a:t>: Wikipedia. </a:t>
            </a:r>
            <a:r>
              <a:rPr lang="en-US" b="1" dirty="0"/>
              <a:t>Located at</a:t>
            </a:r>
            <a:r>
              <a:rPr lang="en-US" dirty="0"/>
              <a:t>: </a:t>
            </a:r>
            <a:r>
              <a:rPr lang="en-US" b="1" u="sng" dirty="0">
                <a:hlinkClick r:id="rId3"/>
              </a:rPr>
              <a:t>https://en.m.wikipedia.org/wiki/Marketing_mix#Lauterborn.27s_four_Cs</a:t>
            </a:r>
            <a:r>
              <a:rPr lang="en-US" dirty="0"/>
              <a:t>. </a:t>
            </a:r>
            <a:r>
              <a:rPr lang="en-US" b="1" dirty="0"/>
              <a:t>License</a:t>
            </a:r>
            <a:r>
              <a:rPr lang="en-US" dirty="0"/>
              <a:t>: </a:t>
            </a:r>
            <a:r>
              <a:rPr lang="en-US" b="1" i="1" u="sng" dirty="0">
                <a:hlinkClick r:id="rId4"/>
              </a:rPr>
              <a:t>CC BY-SA: Attribution-ShareAlike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271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Adapted from 4 Ps and 4 Cs chart. </a:t>
            </a:r>
            <a:r>
              <a:rPr lang="en-US" b="1" dirty="0"/>
              <a:t>Provided by</a:t>
            </a:r>
            <a:r>
              <a:rPr lang="en-US" dirty="0"/>
              <a:t>: Wikipedia. </a:t>
            </a:r>
            <a:r>
              <a:rPr lang="en-US" b="1" dirty="0"/>
              <a:t>Located at</a:t>
            </a:r>
            <a:r>
              <a:rPr lang="en-US" dirty="0"/>
              <a:t>: </a:t>
            </a:r>
            <a:r>
              <a:rPr lang="en-US" b="1" u="sng" dirty="0">
                <a:hlinkClick r:id="rId3"/>
              </a:rPr>
              <a:t>https://en.m.wikipedia.org/wiki/Marketing_mix#Lauterborn.27s_four_Cs</a:t>
            </a:r>
            <a:r>
              <a:rPr lang="en-US" dirty="0"/>
              <a:t>. </a:t>
            </a:r>
            <a:r>
              <a:rPr lang="en-US" b="1" dirty="0"/>
              <a:t>License</a:t>
            </a:r>
            <a:r>
              <a:rPr lang="en-US" dirty="0"/>
              <a:t>: </a:t>
            </a:r>
            <a:r>
              <a:rPr lang="en-US" b="1" i="1" u="sng" dirty="0">
                <a:hlinkClick r:id="rId4"/>
              </a:rPr>
              <a:t>CC BY-SA: Attribution-ShareAlike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83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Adapted from 4 Ps and 4 Cs chart. </a:t>
            </a:r>
            <a:r>
              <a:rPr lang="en-US" b="1" dirty="0"/>
              <a:t>Provided by</a:t>
            </a:r>
            <a:r>
              <a:rPr lang="en-US" dirty="0"/>
              <a:t>: Wikipedia. </a:t>
            </a:r>
            <a:r>
              <a:rPr lang="en-US" b="1" dirty="0"/>
              <a:t>Located at</a:t>
            </a:r>
            <a:r>
              <a:rPr lang="en-US" dirty="0"/>
              <a:t>: </a:t>
            </a:r>
            <a:r>
              <a:rPr lang="en-US" b="1" u="sng" dirty="0">
                <a:hlinkClick r:id="rId3"/>
              </a:rPr>
              <a:t>https://en.m.wikipedia.org/wiki/Marketing_mix#Lauterborn.27s_four_Cs</a:t>
            </a:r>
            <a:r>
              <a:rPr lang="en-US" dirty="0"/>
              <a:t>. </a:t>
            </a:r>
            <a:r>
              <a:rPr lang="en-US" b="1" dirty="0"/>
              <a:t>License</a:t>
            </a:r>
            <a:r>
              <a:rPr lang="en-US" dirty="0"/>
              <a:t>: </a:t>
            </a:r>
            <a:r>
              <a:rPr lang="en-US" b="1" i="1" u="sng" dirty="0">
                <a:hlinkClick r:id="rId4"/>
              </a:rPr>
              <a:t>CC BY-SA: Attribution-ShareAlike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79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Marketing Concept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 depends on doing better than competitors at understanding, creating, delivering, and communicating value to their target customers</a:t>
            </a:r>
          </a:p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Product Concept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 depends on creating the best, most innovative product for the lowest price</a:t>
            </a:r>
          </a:p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Sales Concept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 depends on a good sales team with the right tools and incentives. </a:t>
            </a:r>
          </a:p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Production Concept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 depends on low production costs, highly efficient processes, and mass distribution.</a:t>
            </a:r>
          </a:p>
          <a:p>
            <a:pPr fontAlgn="t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02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Adapted from 4 Ps and 4 Cs chart. </a:t>
            </a:r>
            <a:r>
              <a:rPr lang="en-US" b="1" dirty="0"/>
              <a:t>Provided by</a:t>
            </a:r>
            <a:r>
              <a:rPr lang="en-US" dirty="0"/>
              <a:t>: Wikipedia. </a:t>
            </a:r>
            <a:r>
              <a:rPr lang="en-US" b="1" dirty="0"/>
              <a:t>Located at</a:t>
            </a:r>
            <a:r>
              <a:rPr lang="en-US" dirty="0"/>
              <a:t>: </a:t>
            </a:r>
            <a:r>
              <a:rPr lang="en-US" b="1" u="sng" dirty="0">
                <a:hlinkClick r:id="rId3"/>
              </a:rPr>
              <a:t>https://en.m.wikipedia.org/wiki/Marketing_mix#Lauterborn.27s_four_Cs</a:t>
            </a:r>
            <a:r>
              <a:rPr lang="en-US" dirty="0"/>
              <a:t>. </a:t>
            </a:r>
            <a:r>
              <a:rPr lang="en-US" b="1" dirty="0"/>
              <a:t>License</a:t>
            </a:r>
            <a:r>
              <a:rPr lang="en-US" dirty="0"/>
              <a:t>: </a:t>
            </a:r>
            <a:r>
              <a:rPr lang="en-US" b="1" i="1" u="sng" dirty="0">
                <a:hlinkClick r:id="rId4"/>
              </a:rPr>
              <a:t>CC BY-SA: Attribution-ShareAlike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17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Adapted from 4 Ps and 4 Cs chart. </a:t>
            </a:r>
            <a:r>
              <a:rPr lang="en-US" b="1" dirty="0"/>
              <a:t>Provided by</a:t>
            </a:r>
            <a:r>
              <a:rPr lang="en-US" dirty="0"/>
              <a:t>: Wikipedia. </a:t>
            </a:r>
            <a:r>
              <a:rPr lang="en-US" b="1" dirty="0"/>
              <a:t>Located at</a:t>
            </a:r>
            <a:r>
              <a:rPr lang="en-US" dirty="0"/>
              <a:t>: </a:t>
            </a:r>
            <a:r>
              <a:rPr lang="en-US" b="1" u="sng" dirty="0">
                <a:hlinkClick r:id="rId3"/>
              </a:rPr>
              <a:t>https://en.m.wikipedia.org/wiki/Marketing_mix#Lauterborn.27s_four_Cs</a:t>
            </a:r>
            <a:r>
              <a:rPr lang="en-US" dirty="0"/>
              <a:t>. </a:t>
            </a:r>
            <a:r>
              <a:rPr lang="en-US" b="1" dirty="0"/>
              <a:t>License</a:t>
            </a:r>
            <a:r>
              <a:rPr lang="en-US" dirty="0"/>
              <a:t>: </a:t>
            </a:r>
            <a:r>
              <a:rPr lang="en-US" b="1" i="1" u="sng" dirty="0">
                <a:hlinkClick r:id="rId4"/>
              </a:rPr>
              <a:t>CC BY-SA: Attribution-ShareAlike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51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0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Revision and Adaptation.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: Lumen Learning.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: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  <a:hlinkClick r:id="rId3"/>
              </a:rPr>
              <a:t>CC BY: Attribution</a:t>
            </a:r>
            <a:endParaRPr lang="en-US" sz="1200" b="0" i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4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Revision and Adaptation.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: Lumen Learning.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: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  <a:hlinkClick r:id="rId3"/>
              </a:rPr>
              <a:t>CC BY: Attribution</a:t>
            </a:r>
            <a:endParaRPr lang="en-US" sz="1200" b="0" i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66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Revision and Adaptation.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: Lumen Learning.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</a:rPr>
              <a:t>: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+mn-cs"/>
                <a:hlinkClick r:id="rId3"/>
              </a:rPr>
              <a:t>CC BY: Attribution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79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1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2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 shot of Amazon unicorn recommendations.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Amazon.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Rights Reserved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 Terms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Fair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Marketing?, Marketing Creates Value for Customers.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Lumen Learning.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CC BY: Attribution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20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Lady on a Staircase.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torbakhopper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Located 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https://www.flickr.com/photos/gazeronly/10147130996/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CC BY-ND: Attribution-NoDerivatives</a:t>
            </a:r>
            <a:endParaRPr lang="en-US" sz="1200" b="1" i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"Customer Lifetime Value." Cambridge Dictionary. Accessed September 10, 2019.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http://dictionary.cambridge.org/us/dictionary/english/customer-lifetime-value</a:t>
            </a:r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06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IKEA,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Bejing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Peter Morgan.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Located 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https://www.flickr.com/photos/pmorgan/5517848/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CC BY-NC-ND: Attribution-</a:t>
            </a:r>
            <a:r>
              <a:rPr lang="en-US" sz="1200" b="1" i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NonCommercial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-</a:t>
            </a:r>
            <a:r>
              <a:rPr lang="en-US" sz="1200" b="1" i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NoDerivatives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5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 Shot of Yelp Review.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Yelp.com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Located 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https://www.yelp.com/biz/por-que-no-taqueria-portland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Rights Reserved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 Terms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Fair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19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Race for the Cure.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Elvert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Barnes.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Located 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https://www.flickr.com/photos/perspective/13987275038/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CC BY-SA: Attribution-ShareAlike</a:t>
            </a:r>
            <a:endParaRPr lang="en-US" sz="1200" b="1" i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1" i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Flugtag (22).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Authored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Helen Crook.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Located 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https://www.flickr.com/photos/lalalen/2565923132/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CC BY-NC-ND: Attribution-NonCommercial-NoDerivatives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DF9A-4138-4CE9-A2AE-AB9413786F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;p3">
            <a:extLst>
              <a:ext uri="{FF2B5EF4-FFF2-40B4-BE49-F238E27FC236}">
                <a16:creationId xmlns:a16="http://schemas.microsoft.com/office/drawing/2014/main" id="{DB391CD0-B0FF-7C47-AEC7-712743E719D1}"/>
              </a:ext>
            </a:extLst>
          </p:cNvPr>
          <p:cNvSpPr/>
          <p:nvPr/>
        </p:nvSpPr>
        <p:spPr>
          <a:xfrm>
            <a:off x="0" y="552196"/>
            <a:ext cx="12207240" cy="2688336"/>
          </a:xfrm>
          <a:prstGeom prst="rect">
            <a:avLst/>
          </a:prstGeom>
          <a:solidFill>
            <a:srgbClr val="3A4047"/>
          </a:solidFill>
          <a:ln w="12700" cap="flat" cmpd="sng">
            <a:solidFill>
              <a:schemeClr val="dk1">
                <a:alpha val="117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1519519" y="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5500"/>
              <a:buFont typeface="Century Gothic"/>
              <a:buNone/>
              <a:defRPr sz="4125" b="0" i="0" u="none" strike="noStrike" cap="non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Course Title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 hasCustomPrompt="1"/>
          </p:nvPr>
        </p:nvSpPr>
        <p:spPr>
          <a:xfrm>
            <a:off x="0" y="2661428"/>
            <a:ext cx="12192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F7FB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Module: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2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537882"/>
            <a:ext cx="12192000" cy="2689412"/>
          </a:xfrm>
          <a:prstGeom prst="rect">
            <a:avLst/>
          </a:prstGeom>
          <a:solidFill>
            <a:srgbClr val="3A4047"/>
          </a:solidFill>
          <a:ln w="12700" cap="flat" cmpd="sng">
            <a:solidFill>
              <a:schemeClr val="dk1">
                <a:alpha val="117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838200" y="537883"/>
            <a:ext cx="10515600" cy="26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entury Gothic"/>
              <a:buNone/>
              <a:defRPr sz="3750" b="0" i="0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5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8200" y="6356352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8AC1D5BD-6625-4530-9DC9-239739FF817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oogle Shape;20;p4">
            <a:extLst>
              <a:ext uri="{FF2B5EF4-FFF2-40B4-BE49-F238E27FC236}">
                <a16:creationId xmlns:a16="http://schemas.microsoft.com/office/drawing/2014/main" id="{AAE7BF4A-9551-9C45-B7D9-6E6531C8E0A8}"/>
              </a:ext>
            </a:extLst>
          </p:cNvPr>
          <p:cNvSpPr/>
          <p:nvPr/>
        </p:nvSpPr>
        <p:spPr>
          <a:xfrm rot="5400000">
            <a:off x="-3183272" y="3127248"/>
            <a:ext cx="6912864" cy="585216"/>
          </a:xfrm>
          <a:prstGeom prst="rect">
            <a:avLst/>
          </a:prstGeom>
          <a:solidFill>
            <a:srgbClr val="3A4047"/>
          </a:solidFill>
          <a:ln w="12700" cap="flat" cmpd="sng">
            <a:solidFill>
              <a:schemeClr val="dk1">
                <a:alpha val="117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95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38200" y="6356352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8AC1D5BD-6625-4530-9DC9-239739FF817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866938FD-48A8-C945-8F8D-948D6ACBB765}"/>
              </a:ext>
            </a:extLst>
          </p:cNvPr>
          <p:cNvSpPr/>
          <p:nvPr/>
        </p:nvSpPr>
        <p:spPr>
          <a:xfrm rot="5400000">
            <a:off x="-3137554" y="3137552"/>
            <a:ext cx="6858002" cy="582894"/>
          </a:xfrm>
          <a:prstGeom prst="rect">
            <a:avLst/>
          </a:prstGeom>
          <a:solidFill>
            <a:srgbClr val="3A4047"/>
          </a:solidFill>
          <a:ln w="12700" cap="flat" cmpd="sng">
            <a:solidFill>
              <a:schemeClr val="dk1">
                <a:alpha val="117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965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38200" y="6356352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8AC1D5BD-6625-4530-9DC9-239739FF81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20;p4">
            <a:extLst>
              <a:ext uri="{FF2B5EF4-FFF2-40B4-BE49-F238E27FC236}">
                <a16:creationId xmlns:a16="http://schemas.microsoft.com/office/drawing/2014/main" id="{EE238881-7684-6E45-838B-2C5185AA693E}"/>
              </a:ext>
            </a:extLst>
          </p:cNvPr>
          <p:cNvSpPr/>
          <p:nvPr/>
        </p:nvSpPr>
        <p:spPr>
          <a:xfrm rot="5400000">
            <a:off x="-3183272" y="3127248"/>
            <a:ext cx="6912864" cy="585216"/>
          </a:xfrm>
          <a:prstGeom prst="rect">
            <a:avLst/>
          </a:prstGeom>
          <a:solidFill>
            <a:srgbClr val="3A4047"/>
          </a:solidFill>
          <a:ln w="12700" cap="flat" cmpd="sng">
            <a:solidFill>
              <a:schemeClr val="dk1">
                <a:alpha val="117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92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 rot="5400000">
            <a:off x="7133432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38200" y="6356352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8AC1D5BD-6625-4530-9DC9-239739FF817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Google Shape;20;p4">
            <a:extLst>
              <a:ext uri="{FF2B5EF4-FFF2-40B4-BE49-F238E27FC236}">
                <a16:creationId xmlns:a16="http://schemas.microsoft.com/office/drawing/2014/main" id="{52CFC662-DA86-E347-B571-4CAF57F1AA26}"/>
              </a:ext>
            </a:extLst>
          </p:cNvPr>
          <p:cNvSpPr/>
          <p:nvPr/>
        </p:nvSpPr>
        <p:spPr>
          <a:xfrm rot="5400000">
            <a:off x="-3183272" y="3127248"/>
            <a:ext cx="6912864" cy="585216"/>
          </a:xfrm>
          <a:prstGeom prst="rect">
            <a:avLst/>
          </a:prstGeom>
          <a:solidFill>
            <a:srgbClr val="3A4047"/>
          </a:solidFill>
          <a:ln w="12700" cap="flat" cmpd="sng">
            <a:solidFill>
              <a:schemeClr val="dk1">
                <a:alpha val="117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54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38200" y="6356352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8AC1D5BD-6625-4530-9DC9-239739FF8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0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8200" y="6356352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8AC1D5BD-6625-4530-9DC9-239739FF8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1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B">
            <a:alpha val="8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8200" y="6356352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8AC1D5BD-6625-4530-9DC9-239739FF8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87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65150" marR="0" lvl="0" indent="-51435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75000"/>
        <a:buFont typeface="+mj-lt"/>
        <a:buAutoNum type="arabicPeriod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ngall.com/digital-marketing-p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aymakerintromarketingxmasterfall2016/chapter/reading-marketing-and-customer-relationships/#footnote-2301-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2.amazonaws.com/courses-images-archive-read-only/wp-content/uploads/sites/903/2015/12/23225612/5517848_8123feba03_o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aymakerintromarketingxmasterfall2016/chapter/reading-marketing-in-action/#footnote-2296-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aymakerintromarketingxmasterfall2016/chapter/reading-marketing-in-action/#footnote-2296-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hurree.co/infographic-digital-marketing-traditional-market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hurree.co/keyword-research-seo-competitor-analysi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2AB2-6824-F34D-9202-56D0E3F26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90" dirty="0"/>
              <a:t>Principles of Marketing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A231B1-074C-A844-80F5-3575D4B43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1: What Is Marketing?</a:t>
            </a:r>
          </a:p>
        </p:txBody>
      </p:sp>
    </p:spTree>
    <p:extLst>
      <p:ext uri="{BB962C8B-B14F-4D97-AF65-F5344CB8AC3E}">
        <p14:creationId xmlns:p14="http://schemas.microsoft.com/office/powerpoint/2010/main" val="14575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3FA5-E66F-4549-8701-833508AF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Meeting and Getting Acquainted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343E-A90B-774D-A48A-B7B61DD4D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Find desirable target customers, including those likely to deliver a high customer lifetime value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Understand what these customers want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Build awareness and demand for what you offer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Capture new business</a:t>
            </a:r>
            <a:endParaRPr lang="en-US" sz="2400" dirty="0">
              <a:solidFill>
                <a:srgbClr val="22222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47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3FA5-E66F-4549-8701-833508AF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Providing a Satisfying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343E-A90B-774D-A48A-B7B61DD4D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Measure and improve customer satisfaction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Track how customers’ needs and wants evolve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Develop customer confidence, trust, and goodwill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Demonstrate and communicate competitive advantage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Monitor and counter competitive forces</a:t>
            </a:r>
            <a:endParaRPr lang="en-US" sz="2400" dirty="0">
              <a:solidFill>
                <a:srgbClr val="22222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0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3FA5-E66F-4549-8701-833508AF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3: Sustaining a Committed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343E-A90B-774D-A48A-B7B61DD4D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Convert contacts into loyal repeat customers, rather than one-time customers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Anticipate and respond to evolving needs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Deepen relationships, expand reach of and reliance on what you offer</a:t>
            </a:r>
            <a:endParaRPr lang="en-US" sz="2400" dirty="0">
              <a:solidFill>
                <a:srgbClr val="22222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8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Customer Lifetime Value?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934200" cy="4351338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Customer lifetime value predicts how much profit the company will make from the customer during his or her lifetime relationship with the company</a:t>
            </a:r>
            <a:r>
              <a:rPr lang="en-US" baseline="30000" dirty="0"/>
              <a:t> </a:t>
            </a:r>
            <a:r>
              <a:rPr lang="en-US" baseline="30000" dirty="0">
                <a:hlinkClick r:id="rId3" tooltip="http://dictionary.cambridge.org/us/dictionary/english/customer-lifetime-value"/>
              </a:rPr>
              <a:t>[1]</a:t>
            </a:r>
            <a:r>
              <a:rPr lang="en-US" dirty="0"/>
              <a:t> </a:t>
            </a:r>
          </a:p>
        </p:txBody>
      </p:sp>
      <p:pic>
        <p:nvPicPr>
          <p:cNvPr id="1026" name="Picture 2" descr="A woman wearing a cocktail dress and heel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75801" y="755650"/>
            <a:ext cx="3251698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66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Strong Customer Relationships Help a Business?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Happy customers . . .</a:t>
            </a:r>
          </a:p>
          <a:p>
            <a:pPr lvl="1"/>
            <a:r>
              <a:rPr lang="en-US" dirty="0"/>
              <a:t>Return to buy more goods and services</a:t>
            </a:r>
          </a:p>
          <a:p>
            <a:pPr lvl="1"/>
            <a:r>
              <a:rPr lang="en-US" dirty="0"/>
              <a:t>Help market the business with positive reviews or word of mouth</a:t>
            </a:r>
          </a:p>
          <a:p>
            <a:pPr lvl="1"/>
            <a:r>
              <a:rPr lang="en-US" dirty="0"/>
              <a:t>Engage with the brand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0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vs. B2C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B2B or Business to Business companies sell products or services to other businesses</a:t>
            </a:r>
          </a:p>
          <a:p>
            <a:r>
              <a:rPr lang="en-US" dirty="0"/>
              <a:t>B2C or Business to Consumer companies sell directly to consumers</a:t>
            </a:r>
          </a:p>
          <a:p>
            <a:endParaRPr lang="en-US" dirty="0"/>
          </a:p>
        </p:txBody>
      </p:sp>
      <p:pic>
        <p:nvPicPr>
          <p:cNvPr id="6" name="Picture 2" descr="People sitting on a great variety of lounge chairs.">
            <a:hlinkClick r:id="rId3"/>
            <a:extLst>
              <a:ext uri="{FF2B5EF4-FFF2-40B4-BE49-F238E27FC236}">
                <a16:creationId xmlns:a16="http://schemas.microsoft.com/office/drawing/2014/main" id="{921DFA91-8F7B-FF4E-9162-CB3406E3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3088397"/>
            <a:ext cx="6350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32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Marketing Serve Customers?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Marketing can help customers find goods and services that are valuable to them</a:t>
            </a:r>
          </a:p>
        </p:txBody>
      </p:sp>
      <p:pic>
        <p:nvPicPr>
          <p:cNvPr id="1030" name="Picture 6" descr="Screenshot of Yelp page showing reviews for Por Que No?, a taqueria in Portland, Oregon. The website shows the restaurant's location, their average rating (4 stars over 1145 reviews), their price range (two on a scale of five), a series of customer photos of food taken at the restaurant, the restaurant's operating hours, a link to their full menu, and several highlights of customer reviews. The page also provides several buttons for a user to take the following actions: write a review, add a photo, share the webpage, and save the webpage.">
            <a:extLst>
              <a:ext uri="{FF2B5EF4-FFF2-40B4-BE49-F238E27FC236}">
                <a16:creationId xmlns:a16="http://schemas.microsoft.com/office/drawing/2014/main" id="{D581BD6D-1079-DF4D-AA95-9C2B61CE9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335" y="2560393"/>
            <a:ext cx="6326789" cy="40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0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Marketing Serve Society?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Marketing helps customers and businesses find each other to make exchanges that benefit them both</a:t>
            </a:r>
          </a:p>
          <a:p>
            <a:r>
              <a:rPr lang="en-US" dirty="0"/>
              <a:t>Marketing can spread ideas and innovation</a:t>
            </a:r>
          </a:p>
        </p:txBody>
      </p:sp>
      <p:pic>
        <p:nvPicPr>
          <p:cNvPr id="5" name="Picture 4" descr="A photo of people in all pink in support of breast cancer and a photo of a Red Bull advertisement sponsering an event for breast cancer awarenes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3751953"/>
            <a:ext cx="7833360" cy="26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5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vs. Advertising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Advertising uses paid notices in different forms of media to draw public attention to a company, product, or message, usually for the purpose of selling products or services </a:t>
            </a:r>
            <a:r>
              <a:rPr lang="en-US" dirty="0">
                <a:hlinkClick r:id="rId3" tooltip="http://www.thefreedictionary.com/advertising"/>
              </a:rPr>
              <a:t>[1]</a:t>
            </a:r>
            <a:r>
              <a:rPr lang="en-US" dirty="0"/>
              <a:t> </a:t>
            </a:r>
          </a:p>
          <a:p>
            <a:r>
              <a:rPr lang="en-US" dirty="0"/>
              <a:t>Advertising is one of many tools marketers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7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vs. Branding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Branding is the process of “creating a unique name and image for a product in the consumer’s mind”</a:t>
            </a:r>
            <a:r>
              <a:rPr lang="en-US" baseline="30000" dirty="0"/>
              <a:t> </a:t>
            </a:r>
            <a:r>
              <a:rPr lang="en-US" baseline="30000" dirty="0">
                <a:hlinkClick r:id="rId3" tooltip="http://www.businessdictionary.com/definition/branding.html)"/>
              </a:rPr>
              <a:t>[1]</a:t>
            </a:r>
            <a:r>
              <a:rPr lang="en-US" baseline="30000" dirty="0"/>
              <a:t> </a:t>
            </a:r>
          </a:p>
          <a:p>
            <a:r>
              <a:rPr lang="en-US" dirty="0"/>
              <a:t>Marketing builds brands, and branding is an important strategic consideration in marketing, but marketing is broader than branding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66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Marketing?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Marketing is a set of activities related to creating, communicating, delivering, and exchanging offerings that have value for others</a:t>
            </a:r>
          </a:p>
        </p:txBody>
      </p:sp>
    </p:spTree>
    <p:extLst>
      <p:ext uri="{BB962C8B-B14F-4D97-AF65-F5344CB8AC3E}">
        <p14:creationId xmlns:p14="http://schemas.microsoft.com/office/powerpoint/2010/main" val="2904572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vs. Sales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is the process of actually selling products or services </a:t>
            </a:r>
          </a:p>
          <a:p>
            <a:r>
              <a:rPr lang="en-US" dirty="0"/>
              <a:t>Effective marketing aligns well with the sales process and leads to increased sales, but there is more to marketing than just supporting sales</a:t>
            </a:r>
          </a:p>
        </p:txBody>
      </p:sp>
    </p:spTree>
    <p:extLst>
      <p:ext uri="{BB962C8B-B14F-4D97-AF65-F5344CB8AC3E}">
        <p14:creationId xmlns:p14="http://schemas.microsoft.com/office/powerpoint/2010/main" val="364542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38200" y="1588770"/>
            <a:ext cx="10515600" cy="4904103"/>
          </a:xfrm>
        </p:spPr>
        <p:txBody>
          <a:bodyPr/>
          <a:lstStyle/>
          <a:p>
            <a:r>
              <a:rPr lang="en-US" dirty="0"/>
              <a:t>What is marketing?</a:t>
            </a:r>
          </a:p>
          <a:p>
            <a:r>
              <a:rPr lang="en-US" dirty="0"/>
              <a:t>Where do you experience marketing in everyday life?</a:t>
            </a:r>
          </a:p>
          <a:p>
            <a:r>
              <a:rPr lang="en-US" dirty="0"/>
              <a:t>What are the differences between marketing, branding, advertising, and sales? </a:t>
            </a:r>
          </a:p>
          <a:p>
            <a:r>
              <a:rPr lang="en-US" dirty="0"/>
              <a:t>What is the marketing concept? How does it differ from the production concept, the product concept,  or the selling concept?</a:t>
            </a:r>
          </a:p>
          <a:p>
            <a:r>
              <a:rPr lang="en-US" dirty="0"/>
              <a:t>What is the role of marketing in building and managing customer relationships?</a:t>
            </a:r>
          </a:p>
          <a:p>
            <a:r>
              <a:rPr lang="en-US" dirty="0"/>
              <a:t>How do different types of organizations, such as non-profits, consumer product (B2C) firms and business-to-business (B2B) organizations, use marketing?</a:t>
            </a:r>
          </a:p>
          <a:p>
            <a:r>
              <a:rPr lang="en-US" dirty="0"/>
              <a:t>How does marketing create value for the consumer, the company, and society?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7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and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Segmentation is the process of dividing potential customers into groups to better understand them</a:t>
            </a:r>
          </a:p>
          <a:p>
            <a:r>
              <a:rPr lang="en-US" dirty="0"/>
              <a:t>Targeting is determining which segments are most likely to become customers and directing  marketing efforts to best to satisfy them</a:t>
            </a:r>
          </a:p>
        </p:txBody>
      </p:sp>
    </p:spTree>
    <p:extLst>
      <p:ext uri="{BB962C8B-B14F-4D97-AF65-F5344CB8AC3E}">
        <p14:creationId xmlns:p14="http://schemas.microsoft.com/office/powerpoint/2010/main" val="261225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Target Market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371475" indent="-342900">
              <a:buFont typeface="+mj-lt"/>
              <a:buAutoNum type="arabicPeriod"/>
            </a:pPr>
            <a:r>
              <a:rPr lang="en-US" dirty="0"/>
              <a:t>Identify the business need you address</a:t>
            </a:r>
          </a:p>
          <a:p>
            <a:pPr marL="371475" indent="-342900">
              <a:buFont typeface="+mj-lt"/>
              <a:buAutoNum type="arabicPeriod"/>
            </a:pPr>
            <a:r>
              <a:rPr lang="en-US" dirty="0"/>
              <a:t>Segment your total market</a:t>
            </a:r>
          </a:p>
          <a:p>
            <a:pPr marL="371475" indent="-342900">
              <a:buFont typeface="+mj-lt"/>
              <a:buAutoNum type="arabicPeriod"/>
            </a:pPr>
            <a:r>
              <a:rPr lang="en-US" dirty="0"/>
              <a:t>Profile your target customer segment(s)</a:t>
            </a:r>
          </a:p>
          <a:p>
            <a:pPr marL="371475" indent="-342900">
              <a:buFont typeface="+mj-lt"/>
              <a:buAutoNum type="arabicPeriod"/>
            </a:pPr>
            <a:r>
              <a:rPr lang="en-US" dirty="0"/>
              <a:t>Research and validate your market opportunity</a:t>
            </a:r>
          </a:p>
          <a:p>
            <a:endParaRPr lang="en-US" dirty="0"/>
          </a:p>
        </p:txBody>
      </p:sp>
      <p:pic>
        <p:nvPicPr>
          <p:cNvPr id="1026" name="Picture 2" descr="Graphic showing the dimensions of a customer profile. These are: socialgraphic, behavioral, psychographic, geographic, demographic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41" y="1592217"/>
            <a:ext cx="4811868" cy="48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8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CEC8A-7F10-BC72-D896-804BC73C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88" y="0"/>
            <a:ext cx="9367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99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for the Customer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= benefit – cost</a:t>
            </a:r>
          </a:p>
          <a:p>
            <a:r>
              <a:rPr lang="en-US" dirty="0"/>
              <a:t>Price is only part of cost</a:t>
            </a:r>
          </a:p>
          <a:p>
            <a:r>
              <a:rPr lang="en-US" dirty="0"/>
              <a:t>Customers will consider competitors and substitutes</a:t>
            </a:r>
          </a:p>
          <a:p>
            <a:r>
              <a:rPr lang="en-US" dirty="0"/>
              <a:t>Differentiation is how marketers optimize the elements of a product that provide unique value to customers</a:t>
            </a:r>
          </a:p>
          <a:p>
            <a:r>
              <a:rPr lang="en-US" dirty="0"/>
              <a:t>When a company can create greater value for customers than its competitors, it has a competitive advantage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81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368716" cy="4351338"/>
          </a:xfrm>
        </p:spPr>
        <p:txBody>
          <a:bodyPr/>
          <a:lstStyle/>
          <a:p>
            <a:r>
              <a:rPr lang="en-US" dirty="0"/>
              <a:t>A value proposition provides a very simple answer to the question: Why should someone buy what you are offering? </a:t>
            </a:r>
          </a:p>
          <a:p>
            <a:r>
              <a:rPr lang="en-US" dirty="0"/>
              <a:t>The value proposition should be clear, compelling, and differentiating</a:t>
            </a:r>
          </a:p>
        </p:txBody>
      </p:sp>
      <p:pic>
        <p:nvPicPr>
          <p:cNvPr id="5" name="Picture 4" descr="A red apple surrounded by green apple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219" y="1642322"/>
            <a:ext cx="3145295" cy="47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6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9144000" cy="2387600"/>
          </a:xfrm>
        </p:spPr>
        <p:txBody>
          <a:bodyPr/>
          <a:lstStyle/>
          <a:p>
            <a:r>
              <a:rPr lang="en-US" dirty="0"/>
              <a:t>The Marketing Mix</a:t>
            </a:r>
          </a:p>
        </p:txBody>
      </p:sp>
      <p:pic>
        <p:nvPicPr>
          <p:cNvPr id="6" name="Picture 5" descr="A graphic showing “Target Market” as the central piece of the 4 Ps surrounding it: Product, Price, Promotion, Place.">
            <a:extLst>
              <a:ext uri="{FF2B5EF4-FFF2-40B4-BE49-F238E27FC236}">
                <a16:creationId xmlns:a16="http://schemas.microsoft.com/office/drawing/2014/main" id="{218EAF34-8BB5-6848-9F1D-663949CF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79400"/>
            <a:ext cx="68326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71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2694B-2602-864D-8027-F35F98D7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Definitions of the Marketing Mix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B796F-A3C8-444D-BED4-A546220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4 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EBA540-86C0-214E-805B-587EDE309D0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9" y="2505075"/>
            <a:ext cx="5157787" cy="1441283"/>
          </a:xfrm>
        </p:spPr>
        <p:txBody>
          <a:bodyPr/>
          <a:lstStyle/>
          <a:p>
            <a:pPr fontAlgn="base"/>
            <a:r>
              <a:rPr lang="en-US" sz="2000" dirty="0"/>
              <a:t>Product</a:t>
            </a:r>
          </a:p>
          <a:p>
            <a:pPr fontAlgn="base"/>
            <a:r>
              <a:rPr lang="en-US" sz="2000" dirty="0"/>
              <a:t>Price</a:t>
            </a:r>
          </a:p>
          <a:p>
            <a:pPr fontAlgn="base"/>
            <a:r>
              <a:rPr lang="en-US" sz="2000" dirty="0"/>
              <a:t>Promotion</a:t>
            </a:r>
          </a:p>
          <a:p>
            <a:pPr fontAlgn="base"/>
            <a:r>
              <a:rPr lang="en-US" sz="2000" dirty="0"/>
              <a:t>Place</a:t>
            </a:r>
          </a:p>
          <a:p>
            <a:endParaRPr lang="en-US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D81C59-8A0D-814C-A2DE-D4C837B822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2800" dirty="0"/>
              <a:t>4 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98156A-CC02-0F4A-88AA-F06EAD7FCA12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2" y="2505075"/>
            <a:ext cx="5183188" cy="1325563"/>
          </a:xfrm>
        </p:spPr>
        <p:txBody>
          <a:bodyPr/>
          <a:lstStyle/>
          <a:p>
            <a:pPr fontAlgn="base"/>
            <a:r>
              <a:rPr lang="en-US" sz="2000" dirty="0"/>
              <a:t>Consumer solution</a:t>
            </a:r>
          </a:p>
          <a:p>
            <a:pPr fontAlgn="base"/>
            <a:r>
              <a:rPr lang="en-US" sz="2000" dirty="0"/>
              <a:t>Cost</a:t>
            </a:r>
          </a:p>
          <a:p>
            <a:pPr fontAlgn="base"/>
            <a:r>
              <a:rPr lang="en-US" sz="2000" dirty="0"/>
              <a:t>Communication</a:t>
            </a:r>
          </a:p>
          <a:p>
            <a:pPr fontAlgn="base"/>
            <a:r>
              <a:rPr lang="en-US" sz="2000" dirty="0"/>
              <a:t>Convenience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8482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5517-EDAA-6E45-992E-A6EA735E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</p:txBody>
      </p:sp>
      <p:pic>
        <p:nvPicPr>
          <p:cNvPr id="5" name="Picture 4" descr="Product: Features, design, user experience, naming, branding, differentation. What solution does the customer want and need?">
            <a:extLst>
              <a:ext uri="{FF2B5EF4-FFF2-40B4-BE49-F238E27FC236}">
                <a16:creationId xmlns:a16="http://schemas.microsoft.com/office/drawing/2014/main" id="{B39666F9-B8EA-A941-9150-432EE557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11" y="1600817"/>
            <a:ext cx="8913178" cy="48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9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89DA-62D5-CD40-96C1-2CFBCE5B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Evolution of the Marketing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CC84D-6544-5141-A015-0A290B107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dirty="0"/>
              <a:t>The Product Concept</a:t>
            </a:r>
          </a:p>
          <a:p>
            <a:pPr lvl="1"/>
            <a:r>
              <a:rPr lang="en-US" sz="2200" dirty="0">
                <a:latin typeface="Century Gothic" panose="020B0502020202020204" pitchFamily="34" charset="0"/>
              </a:rPr>
              <a:t>Success depends on creating the best, most innovative product for the lowest price</a:t>
            </a:r>
            <a:endParaRPr lang="en-US" sz="2200" dirty="0"/>
          </a:p>
          <a:p>
            <a:r>
              <a:rPr lang="en-US" sz="2200" b="1" dirty="0"/>
              <a:t>The Sales Concept</a:t>
            </a:r>
          </a:p>
          <a:p>
            <a:pPr lvl="1"/>
            <a:r>
              <a:rPr lang="en-US" sz="2200" dirty="0">
                <a:latin typeface="Century Gothic" panose="020B0502020202020204" pitchFamily="34" charset="0"/>
              </a:rPr>
              <a:t>Success depends on a good sales team with the right tools and incentives. </a:t>
            </a:r>
            <a:endParaRPr lang="en-US" sz="2200" dirty="0"/>
          </a:p>
          <a:p>
            <a:r>
              <a:rPr lang="en-US" sz="2200" b="1" dirty="0"/>
              <a:t>The Production Concept</a:t>
            </a:r>
          </a:p>
          <a:p>
            <a:pPr lvl="1"/>
            <a:r>
              <a:rPr lang="en-US" sz="2200" dirty="0">
                <a:latin typeface="Century Gothic" panose="020B0502020202020204" pitchFamily="34" charset="0"/>
              </a:rPr>
              <a:t>Success depends on low production costs, highly efficient processes, and mass distribution.</a:t>
            </a:r>
          </a:p>
          <a:p>
            <a:r>
              <a:rPr lang="en-US" sz="2200" b="1" dirty="0"/>
              <a:t>The Marketing Concept</a:t>
            </a:r>
          </a:p>
          <a:p>
            <a:pPr lvl="1"/>
            <a:r>
              <a:rPr lang="en-US" sz="2200" dirty="0">
                <a:latin typeface="Century Gothic" panose="020B0502020202020204" pitchFamily="34" charset="0"/>
              </a:rPr>
              <a:t>Success depends on doing better than competitors at understanding, creating, delivering, and communicating value to their target customers</a:t>
            </a:r>
            <a:endParaRPr lang="en-US" sz="2200" dirty="0"/>
          </a:p>
          <a:p>
            <a:pPr lvl="1"/>
            <a:endParaRPr lang="en-US" sz="22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6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CAA-FED2-1E46-9C92-920F085E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vs Customer Solution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E4FB4-04AB-1D45-BBBC-BB26956B6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" indent="0">
              <a:buNone/>
            </a:pPr>
            <a:r>
              <a:rPr lang="en-US" dirty="0"/>
              <a:t>A company will only sell what the consumer specifically wants to buy. So, marketers should study consumer wants and needs to attract them.</a:t>
            </a:r>
          </a:p>
          <a:p>
            <a:pPr marL="28575" indent="0">
              <a:buNone/>
            </a:pPr>
            <a:endParaRPr lang="en-US" dirty="0"/>
          </a:p>
          <a:p>
            <a:pPr marL="28575" indent="0">
              <a:buNone/>
            </a:pPr>
            <a:r>
              <a:rPr lang="en-US" dirty="0"/>
              <a:t>The product includes:</a:t>
            </a:r>
          </a:p>
          <a:p>
            <a:pPr marL="28575" indent="0">
              <a:buNone/>
            </a:pPr>
            <a:endParaRPr lang="en-US" dirty="0"/>
          </a:p>
          <a:p>
            <a:r>
              <a:rPr lang="en-US" dirty="0"/>
              <a:t>Quality</a:t>
            </a:r>
          </a:p>
          <a:p>
            <a:r>
              <a:rPr lang="en-US" dirty="0"/>
              <a:t>Specific features</a:t>
            </a:r>
          </a:p>
          <a:p>
            <a:r>
              <a:rPr lang="en-US" dirty="0"/>
              <a:t>Packaging/presentation</a:t>
            </a:r>
          </a:p>
          <a:p>
            <a:r>
              <a:rPr lang="en-US" dirty="0"/>
              <a:t>Branding</a:t>
            </a:r>
          </a:p>
          <a:p>
            <a:r>
              <a:rPr lang="en-US" dirty="0"/>
              <a:t>Social or environmental causes supported by the purchase of the product</a:t>
            </a:r>
          </a:p>
          <a:p>
            <a:r>
              <a:rPr lang="en-US" dirty="0"/>
              <a:t>The problem that it will solve for your customers</a:t>
            </a:r>
          </a:p>
          <a:p>
            <a:pPr marL="28575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3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81D7-12D4-2240-BCD9-64E3D133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</a:t>
            </a:r>
          </a:p>
        </p:txBody>
      </p:sp>
      <p:pic>
        <p:nvPicPr>
          <p:cNvPr id="5" name="Picture 4" descr="Price: value to buyer, price sensitivity, existing price points, discounts, competitor pricing. What is the cost to the customer?">
            <a:extLst>
              <a:ext uri="{FF2B5EF4-FFF2-40B4-BE49-F238E27FC236}">
                <a16:creationId xmlns:a16="http://schemas.microsoft.com/office/drawing/2014/main" id="{2E903F29-A9EB-8542-A3E2-2E7E29CE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54" y="1429714"/>
            <a:ext cx="9102091" cy="50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92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CAA-FED2-1E46-9C92-920F085E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vs Cost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E4FB4-04AB-1D45-BBBC-BB26956B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45920"/>
            <a:ext cx="11049000" cy="4983480"/>
          </a:xfrm>
        </p:spPr>
        <p:txBody>
          <a:bodyPr/>
          <a:lstStyle/>
          <a:p>
            <a:pPr marL="28575" indent="0" fontAlgn="ctr">
              <a:buNone/>
            </a:pP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 is only a part of the total </a:t>
            </a:r>
            <a:r>
              <a:rPr lang="en-US" i="1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to satisfy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a want or a need. </a:t>
            </a:r>
          </a:p>
          <a:p>
            <a:pPr marL="28575" indent="0" fontAlgn="ctr">
              <a:buNone/>
            </a:pPr>
            <a:endParaRPr lang="en-US" dirty="0">
              <a:solidFill>
                <a:srgbClr val="222222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" indent="0" fontAlgn="ctr">
              <a:buNone/>
            </a:pP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total cost of ownership might include</a:t>
            </a:r>
          </a:p>
          <a:p>
            <a:pPr marL="371475" indent="-342900" fontAlgn="ctr"/>
            <a:r>
              <a:rPr lang="en-US" sz="2000" i="1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in terms of the money paid </a:t>
            </a:r>
          </a:p>
          <a:p>
            <a:pPr marL="371475" indent="-342900" fontAlgn="ctr"/>
            <a:r>
              <a:rPr lang="en-US" sz="2000" i="1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of time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in acquiring a good or a service, </a:t>
            </a:r>
          </a:p>
          <a:p>
            <a:pPr marL="371475" indent="-342900" fontAlgn="ctr"/>
            <a:r>
              <a:rPr lang="en-US" sz="2000" i="1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of conscience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in consuming it. </a:t>
            </a:r>
            <a:endParaRPr lang="en-US" sz="2000" i="1" dirty="0">
              <a:solidFill>
                <a:srgbClr val="222222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71475" indent="-342900" fontAlgn="ctr"/>
            <a:r>
              <a:rPr lang="en-US" sz="2000" i="1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in terms of inconvenience (waiting time, difficulty in assembling, learning how to use the new product etc.)</a:t>
            </a:r>
          </a:p>
          <a:p>
            <a:pPr marL="371475" indent="-342900" fontAlgn="ctr"/>
            <a:r>
              <a:rPr lang="en-US" sz="2000" i="1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Opportunity cost (foregone opportunity of having wasted time or having ruined experience of a special occasion – say a wedding or 50</a:t>
            </a:r>
            <a:r>
              <a:rPr lang="en-US" sz="2000" i="1" baseline="30000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2000" i="1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anniversary)</a:t>
            </a:r>
          </a:p>
          <a:p>
            <a:pPr marL="28575" indent="0" fontAlgn="ctr">
              <a:buNone/>
            </a:pPr>
            <a:endParaRPr lang="en-US" dirty="0">
              <a:solidFill>
                <a:srgbClr val="222222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18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AAB32-4385-F34E-8DE9-08283EE8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</a:t>
            </a:r>
          </a:p>
        </p:txBody>
      </p:sp>
      <p:pic>
        <p:nvPicPr>
          <p:cNvPr id="5" name="Picture 4" descr="Promotion: message, method of delivering message, timing of delivery, communications by customers and influencers, competitor promotions. What is the dialogue between customer and company?">
            <a:extLst>
              <a:ext uri="{FF2B5EF4-FFF2-40B4-BE49-F238E27FC236}">
                <a16:creationId xmlns:a16="http://schemas.microsoft.com/office/drawing/2014/main" id="{6877E3C9-7C3B-5D47-8A0E-2FB3732F8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9" y="1532923"/>
            <a:ext cx="8897621" cy="49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37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CAA-FED2-1E46-9C92-920F085E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 vs Communication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E4FB4-04AB-1D45-BBBC-BB26956B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680" y="1417319"/>
            <a:ext cx="11216640" cy="5074921"/>
          </a:xfrm>
        </p:spPr>
        <p:txBody>
          <a:bodyPr/>
          <a:lstStyle/>
          <a:p>
            <a:pPr marL="28575" indent="0">
              <a:buNone/>
            </a:pPr>
            <a:r>
              <a:rPr lang="en-US" dirty="0"/>
              <a:t>Communications can include advertising, public relations, personal selling, viral advertising, and any form of communication between the organization and the consumer.</a:t>
            </a:r>
          </a:p>
          <a:p>
            <a:pPr marL="28575" indent="0">
              <a:buNone/>
            </a:pPr>
            <a:endParaRPr lang="en-US" dirty="0"/>
          </a:p>
          <a:p>
            <a:pPr marL="28575" indent="0">
              <a:buNone/>
            </a:pPr>
            <a:r>
              <a:rPr lang="en-US" dirty="0"/>
              <a:t>Promotion 		– a one way process</a:t>
            </a:r>
          </a:p>
          <a:p>
            <a:pPr marL="28575" indent="0">
              <a:buNone/>
            </a:pPr>
            <a:r>
              <a:rPr lang="en-US" dirty="0"/>
              <a:t>Communication 	– a two way process</a:t>
            </a:r>
          </a:p>
          <a:p>
            <a:pPr marL="28575" indent="0">
              <a:buNone/>
            </a:pPr>
            <a:endParaRPr lang="en-US" dirty="0"/>
          </a:p>
          <a:p>
            <a:pPr marL="28575" indent="0">
              <a:buNone/>
            </a:pPr>
            <a:r>
              <a:rPr lang="en-US" dirty="0"/>
              <a:t>Promotional tactics fall into two categories: </a:t>
            </a:r>
            <a:r>
              <a:rPr lang="en-US" dirty="0">
                <a:hlinkClick r:id="rId3"/>
              </a:rPr>
              <a:t>traditional and digital</a:t>
            </a:r>
            <a:r>
              <a:rPr lang="en-US" dirty="0"/>
              <a:t>. </a:t>
            </a:r>
          </a:p>
          <a:p>
            <a:pPr marL="371475" indent="-342900"/>
            <a:r>
              <a:rPr lang="en-US" dirty="0"/>
              <a:t>Traditional methods encompass print media, broadcasting, mail, billboards, and word of mouth. </a:t>
            </a:r>
          </a:p>
          <a:p>
            <a:pPr marL="371475" indent="-342900"/>
            <a:r>
              <a:rPr lang="en-US" dirty="0"/>
              <a:t>Digital avenues include email, social media, content marketing, </a:t>
            </a:r>
            <a:r>
              <a:rPr lang="en-US" dirty="0">
                <a:hlinkClick r:id="rId4"/>
              </a:rPr>
              <a:t>SEO</a:t>
            </a:r>
            <a:r>
              <a:rPr lang="en-US" dirty="0"/>
              <a:t>, mobile outreach, and paid ads. </a:t>
            </a:r>
          </a:p>
          <a:p>
            <a:pPr marL="371475" indent="-342900"/>
            <a:r>
              <a:rPr lang="en-US" dirty="0">
                <a:hlinkClick r:id="rId4"/>
              </a:rPr>
              <a:t>Digital marketing generates 50% more customer interactions</a:t>
            </a:r>
            <a:r>
              <a:rPr lang="en-US" dirty="0"/>
              <a:t> than traditional methods </a:t>
            </a:r>
          </a:p>
        </p:txBody>
      </p:sp>
    </p:spTree>
    <p:extLst>
      <p:ext uri="{BB962C8B-B14F-4D97-AF65-F5344CB8AC3E}">
        <p14:creationId xmlns:p14="http://schemas.microsoft.com/office/powerpoint/2010/main" val="244411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D9D9-44A1-1F44-93C7-1A765D42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</a:t>
            </a:r>
          </a:p>
        </p:txBody>
      </p:sp>
      <p:pic>
        <p:nvPicPr>
          <p:cNvPr id="5" name="Picture 4" descr="Place: location of purchase, ease of transaction, access to distribution channels, sales force, competitor approaches. How does the customer act or buy?">
            <a:extLst>
              <a:ext uri="{FF2B5EF4-FFF2-40B4-BE49-F238E27FC236}">
                <a16:creationId xmlns:a16="http://schemas.microsoft.com/office/drawing/2014/main" id="{BAE15C45-323F-734A-811A-34964F61E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30" y="1517376"/>
            <a:ext cx="8876739" cy="4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77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CAA-FED2-1E46-9C92-920F085E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vs Convenience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E4FB4-04AB-1D45-BBBC-BB26956B6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1475" indent="-342900" fontAlgn="ctr"/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Marketers should know how the target market prefers to buy (at home or in retail stores, at what time of the day etc.) and be accessible 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noth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geographically as well as temporally.</a:t>
            </a:r>
          </a:p>
          <a:p>
            <a:pPr marL="371475" indent="-342900" fontAlgn="ctr"/>
            <a:endParaRPr lang="en-US" dirty="0">
              <a:solidFill>
                <a:srgbClr val="222222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71475" indent="-342900" fontAlgn="ctr"/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 </a:t>
            </a:r>
            <a:r>
              <a:rPr lang="en-US" i="1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convenience of buying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 Convenience takes into account the ease of buying the product, finding the product, and finding information about the product. </a:t>
            </a:r>
          </a:p>
          <a:p>
            <a:pPr marL="371475" indent="-342900" fontAlgn="ctr"/>
            <a:endParaRPr lang="en-US" dirty="0">
              <a:solidFill>
                <a:srgbClr val="222222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71475" indent="-342900" fontAlgn="ctr"/>
            <a:r>
              <a:rPr lang="en-US" dirty="0"/>
              <a:t>Marketers need to use the right distribution channels </a:t>
            </a:r>
            <a:endParaRPr lang="en-US" dirty="0">
              <a:solidFill>
                <a:srgbClr val="222222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71475" indent="-342900" fontAlgn="ctr"/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the rise of Internet and hybrid models of purchasing, “place” is becoming less relevant. </a:t>
            </a:r>
          </a:p>
          <a:p>
            <a:pPr marL="371475" indent="-342900" fontAlgn="ctr"/>
            <a:endParaRPr lang="en-US" dirty="0">
              <a:solidFill>
                <a:srgbClr val="222222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06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5P’s, 7 P’s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" indent="0">
              <a:buNone/>
            </a:pPr>
            <a:r>
              <a:rPr lang="en-US" dirty="0"/>
              <a:t>The basic 4 P’s of marketing have been  augmented by some other elements</a:t>
            </a:r>
          </a:p>
          <a:p>
            <a:pPr marL="28575" indent="0">
              <a:buNone/>
            </a:pPr>
            <a:endParaRPr lang="en-US" dirty="0"/>
          </a:p>
          <a:p>
            <a:pPr marL="485775" indent="-457200">
              <a:buFont typeface="+mj-lt"/>
              <a:buAutoNum type="arabicPeriod"/>
            </a:pPr>
            <a:r>
              <a:rPr lang="en-US" dirty="0"/>
              <a:t>Product		</a:t>
            </a:r>
          </a:p>
          <a:p>
            <a:pPr marL="485775" indent="-457200">
              <a:buFont typeface="+mj-lt"/>
              <a:buAutoNum type="arabicPeriod"/>
            </a:pPr>
            <a:r>
              <a:rPr lang="en-US" dirty="0"/>
              <a:t>Price		 4P’s</a:t>
            </a:r>
          </a:p>
          <a:p>
            <a:pPr marL="485775" indent="-457200">
              <a:buFont typeface="+mj-lt"/>
              <a:buAutoNum type="arabicPeriod"/>
            </a:pPr>
            <a:r>
              <a:rPr lang="en-US" dirty="0"/>
              <a:t>Promotion			5P’s 					</a:t>
            </a:r>
          </a:p>
          <a:p>
            <a:pPr marL="485775" indent="-457200">
              <a:buFont typeface="+mj-lt"/>
              <a:buAutoNum type="arabicPeriod"/>
            </a:pPr>
            <a:r>
              <a:rPr lang="en-US" dirty="0"/>
              <a:t>Place				7P’s</a:t>
            </a:r>
          </a:p>
          <a:p>
            <a:pPr marL="485775" indent="-457200">
              <a:buFont typeface="+mj-lt"/>
              <a:buAutoNum type="arabicPeriod"/>
            </a:pPr>
            <a:r>
              <a:rPr lang="en-US" dirty="0"/>
              <a:t>People</a:t>
            </a:r>
          </a:p>
          <a:p>
            <a:pPr marL="485775" indent="-457200">
              <a:buFont typeface="+mj-lt"/>
              <a:buAutoNum type="arabicPeriod"/>
            </a:pPr>
            <a:r>
              <a:rPr lang="en-US" dirty="0"/>
              <a:t>Physical Presence</a:t>
            </a:r>
          </a:p>
          <a:p>
            <a:pPr marL="485775" indent="-457200">
              <a:buFont typeface="+mj-lt"/>
              <a:buAutoNum type="arabicPeriod"/>
            </a:pPr>
            <a:r>
              <a:rPr lang="en-US" dirty="0"/>
              <a:t>Processes</a:t>
            </a:r>
          </a:p>
          <a:p>
            <a:pPr marL="28575" indent="0">
              <a:buNone/>
            </a:pPr>
            <a:endParaRPr lang="en-US" dirty="0"/>
          </a:p>
          <a:p>
            <a:pPr marL="28575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>
            <a:off x="3436620" y="2705100"/>
            <a:ext cx="320040" cy="1325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4198620" y="2727960"/>
            <a:ext cx="320040" cy="17983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5147917" y="2727960"/>
            <a:ext cx="395026" cy="2606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63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C83D-00ED-8B46-AE34-7B98CC3C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0" y="15240"/>
            <a:ext cx="6797040" cy="655951"/>
          </a:xfrm>
        </p:spPr>
        <p:txBody>
          <a:bodyPr/>
          <a:lstStyle/>
          <a:p>
            <a:r>
              <a:rPr lang="en-US" dirty="0"/>
              <a:t>The Marketing Planning Process</a:t>
            </a:r>
          </a:p>
        </p:txBody>
      </p:sp>
      <p:pic>
        <p:nvPicPr>
          <p:cNvPr id="5" name="Picture 4" descr="The Market Planning Process: vertical Flowchart with 7 layers. From top, Layer 1 “Corporate Mission” [highlighted in gold] points to Layer 2 “Situational Analysis” [blue], points Layer 3 “Internal Factors: Strengths &amp; Weaknesses” and “External Factors: Opportunities &amp; Threats” [blue], points to Layer 4 “Corporate Strategy: Objectives &amp; Tactics” [blue]. Layers 2-4 are connected with gray lines, as one sub-unit. This points to Layer 5 “Marketing Strategy: Objectives &amp; Tactics” [blue], to Layer 6, a graphic showing “Target Market” as the central piece of the 4 Ps surrounding it: Product, Price, Promotion, Place [all blue]. The final layer is “Implementation &amp; Evaluation” [blue]. Layers 5-7 are connected with gray lines, as a second sub-unit.">
            <a:extLst>
              <a:ext uri="{FF2B5EF4-FFF2-40B4-BE49-F238E27FC236}">
                <a16:creationId xmlns:a16="http://schemas.microsoft.com/office/drawing/2014/main" id="{3A5B0AEE-3E68-BF43-8272-03A2306FA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083" y="565256"/>
            <a:ext cx="3996713" cy="58822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2708" y="28879"/>
            <a:ext cx="31583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Gothic" pitchFamily="34" charset="0"/>
              </a:rPr>
              <a:t>Marketing Plan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1083" y="1124188"/>
            <a:ext cx="5229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" indent="0">
              <a:buNone/>
            </a:pPr>
            <a:r>
              <a:rPr lang="en-US" sz="21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marketing plan describes how the company will use the marketing mix—product, promotion, place, and price—to achieve its marketing objectives effectively within the competitive market environment</a:t>
            </a:r>
          </a:p>
        </p:txBody>
      </p:sp>
    </p:spTree>
    <p:extLst>
      <p:ext uri="{BB962C8B-B14F-4D97-AF65-F5344CB8AC3E}">
        <p14:creationId xmlns:p14="http://schemas.microsoft.com/office/powerpoint/2010/main" val="3522211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A66B-7D09-8A4E-94B8-BA329C5E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2945"/>
          </a:xfrm>
        </p:spPr>
        <p:txBody>
          <a:bodyPr/>
          <a:lstStyle/>
          <a:p>
            <a:r>
              <a:rPr lang="en-US" dirty="0"/>
              <a:t>The Exchange Process</a:t>
            </a:r>
          </a:p>
        </p:txBody>
      </p:sp>
      <p:pic>
        <p:nvPicPr>
          <p:cNvPr id="5" name="Picture 4" descr="The Exchange Process. Buyer Value includes money, time, credit, labor, etc. Buyer needs, wants, trade-offs. Seller value includes product, service, experience, idea, etc. Seller needs, wants, trade-offs. When buyers and sellers do business, they exchange their values to fulfill their needs, wants, and trade-offs.">
            <a:extLst>
              <a:ext uri="{FF2B5EF4-FFF2-40B4-BE49-F238E27FC236}">
                <a16:creationId xmlns:a16="http://schemas.microsoft.com/office/drawing/2014/main" id="{DD40AC81-1246-464B-B107-2E8FDDA0F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14" y="1118676"/>
            <a:ext cx="6362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Exchange Process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The act of obtaining a desired object from someone by offering something of value in return</a:t>
            </a:r>
          </a:p>
          <a:p>
            <a:pPr marL="38100" indent="0">
              <a:buNone/>
            </a:pPr>
            <a:endParaRPr lang="en-US" dirty="0"/>
          </a:p>
          <a:p>
            <a:pPr lvl="1"/>
            <a:r>
              <a:rPr lang="en-US" dirty="0"/>
              <a:t>Customer (or buyer)</a:t>
            </a:r>
          </a:p>
          <a:p>
            <a:pPr lvl="1"/>
            <a:r>
              <a:rPr lang="en-US" dirty="0"/>
              <a:t>Product</a:t>
            </a:r>
          </a:p>
          <a:p>
            <a:pPr lvl="1"/>
            <a:r>
              <a:rPr lang="en-US" dirty="0"/>
              <a:t>Provider (or seller)</a:t>
            </a:r>
          </a:p>
          <a:p>
            <a:pPr lvl="1"/>
            <a:r>
              <a:rPr lang="en-US" dirty="0"/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3727481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Theories of Consumer Behavior: The Economic 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 dirty="0"/>
              <a:t>According to the “economic man” model, consumers are rational and narrowly self-interested, always trying to maximize the benefits they derive from the exchange process</a:t>
            </a:r>
          </a:p>
          <a:p>
            <a:r>
              <a:rPr lang="en-US" sz="2100" dirty="0"/>
              <a:t>Limitations: People are not always rational or they define value differently than this model would suggest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88632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The Stimulus – Organism - Response Model</a:t>
            </a:r>
          </a:p>
        </p:txBody>
      </p:sp>
      <p:pic>
        <p:nvPicPr>
          <p:cNvPr id="2050" name="Picture 2" descr="Stimuli, External Factors: Marketing Mix: Product, price, place, promotion. Environmental: Economic, technological, political, cultural, demographic, situational. Stimuli, or external factors, influence the black box of the buyer's mind. Internal factors in the black box are: Consumer Characteristics: Beliefs/Attitudes, values, knowledge, motives, perceptions, lifestyle. The other internal factors are the consumer's decision-making process, which includes problem solving, information gathering, alternative evaluation, purchase, post-purchase, and evaluation. Then responds. Possible responses: Purchase: Product, brand, source, amount, method of payment. No Purchas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8793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210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AC7C-811F-A648-9A59-884D1545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2800" dirty="0"/>
              <a:t>Factors Influencing Consumer Decisions and the Consumer Decision-Making Process</a:t>
            </a:r>
          </a:p>
        </p:txBody>
      </p:sp>
      <p:pic>
        <p:nvPicPr>
          <p:cNvPr id="5" name="Picture 4" descr="Factors Influencing Consumer Decisions. Situational factors: buying task, marketing offerings. Personal factors: demographics, life stage, lifestyle, personality. Psychological factors: motivation, learning, attitude and beliefs. Social factors: culture/subculture, social class, family, reference groups. The consumer decision-making process: 1, Need recognition. 2, Information searching and processing. 3, Identification and evaluation of alternatives. 4, purchase decision. 5, post-purchase behavior.">
            <a:extLst>
              <a:ext uri="{FF2B5EF4-FFF2-40B4-BE49-F238E27FC236}">
                <a16:creationId xmlns:a16="http://schemas.microsoft.com/office/drawing/2014/main" id="{25E74BAD-7FF7-D341-9142-933862D40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50" y="899160"/>
            <a:ext cx="9162486" cy="58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52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customer the cornerstone of marketing?</a:t>
            </a:r>
          </a:p>
          <a:p>
            <a:r>
              <a:rPr lang="en-US" dirty="0"/>
              <a:t>What are segmentation and targeting?</a:t>
            </a:r>
          </a:p>
          <a:p>
            <a:r>
              <a:rPr lang="en-US" dirty="0"/>
              <a:t>What is the marketing mix?</a:t>
            </a:r>
          </a:p>
          <a:p>
            <a:r>
              <a:rPr lang="en-US" dirty="0"/>
              <a:t>How do organizations use the marketing mix (often called the four Ps) to market to their target customers?</a:t>
            </a:r>
          </a:p>
          <a:p>
            <a:r>
              <a:rPr lang="en-US" dirty="0"/>
              <a:t>What is the role of a marketing plan in guiding marketing activities?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7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function of marketing?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Marketing brings value to customers, whom the business seeks to identify, satisfy, and retain.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61792-F133-D8D7-2BD8-9439BBF6B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0946130" cy="215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7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Marketing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profit companies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Increase profits by selling products or services to customers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EFA38-686F-B749-A87E-6291B7E92F8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Not for profit organizations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A5D382-770E-2546-A338-02B65C44B7D8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Promote the mission by attracting donors or participants or by raising awareness of an issue or cause</a:t>
            </a:r>
          </a:p>
        </p:txBody>
      </p:sp>
    </p:spTree>
    <p:extLst>
      <p:ext uri="{BB962C8B-B14F-4D97-AF65-F5344CB8AC3E}">
        <p14:creationId xmlns:p14="http://schemas.microsoft.com/office/powerpoint/2010/main" val="149018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Customers and Consumers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b="1" dirty="0"/>
              <a:t>Customers</a:t>
            </a:r>
            <a:r>
              <a:rPr lang="en-US" dirty="0"/>
              <a:t> are the individuals who buy the product </a:t>
            </a:r>
          </a:p>
          <a:p>
            <a:r>
              <a:rPr lang="en-US" b="1" dirty="0"/>
              <a:t>Consumers</a:t>
            </a:r>
            <a:r>
              <a:rPr lang="en-US" dirty="0"/>
              <a:t> are the individuals who actually use the product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4294967295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38100" indent="0">
              <a:buNone/>
            </a:pPr>
            <a:r>
              <a:rPr lang="en-US" sz="2100" dirty="0"/>
              <a:t>The customer and the consumer are not always the same</a:t>
            </a:r>
          </a:p>
          <a:p>
            <a:r>
              <a:rPr lang="en-US" sz="2100" dirty="0"/>
              <a:t>Example: A food distributor’s customer is the restaurant, not the diner who is the consumer</a:t>
            </a:r>
          </a:p>
        </p:txBody>
      </p:sp>
    </p:spTree>
    <p:extLst>
      <p:ext uri="{BB962C8B-B14F-4D97-AF65-F5344CB8AC3E}">
        <p14:creationId xmlns:p14="http://schemas.microsoft.com/office/powerpoint/2010/main" val="140347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A0C0-C2E7-6043-A9CD-BDC79137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Role of Marketing</a:t>
            </a:r>
          </a:p>
        </p:txBody>
      </p:sp>
      <p:pic>
        <p:nvPicPr>
          <p:cNvPr id="5" name="Picture 4" descr="Title: The Role of Marketing. Identify customers: understand customer wants and needs; identify who to target and how to reach them. Satisfy customers: Make the right product or service available to the right people at the right time. Retain customers: give customers a reason to keep coming back; find new opportunities to win their business.">
            <a:extLst>
              <a:ext uri="{FF2B5EF4-FFF2-40B4-BE49-F238E27FC236}">
                <a16:creationId xmlns:a16="http://schemas.microsoft.com/office/drawing/2014/main" id="{F2C1E432-5E79-AE40-BA09-8127AA288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474470"/>
            <a:ext cx="774446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B8F0-BA24-3747-AB61-EC62832E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Stages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CE249-790C-3640-9F8D-60AD9AD32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Meeting and Getting Acquainted</a:t>
            </a:r>
          </a:p>
          <a:p>
            <a:r>
              <a:rPr lang="en-US" dirty="0"/>
              <a:t>Providing a Satisfying Experience</a:t>
            </a:r>
          </a:p>
          <a:p>
            <a:r>
              <a:rPr lang="en-US" dirty="0"/>
              <a:t>Sustaining a Committed Relationship</a:t>
            </a:r>
          </a:p>
        </p:txBody>
      </p:sp>
    </p:spTree>
    <p:extLst>
      <p:ext uri="{BB962C8B-B14F-4D97-AF65-F5344CB8AC3E}">
        <p14:creationId xmlns:p14="http://schemas.microsoft.com/office/powerpoint/2010/main" val="829273092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keting" id="{4F637C6D-1591-2F48-982C-BF042D1A9B6F}" vid="{2D10DAE7-C26F-6247-AFB5-CFF9FFBE0B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4019</TotalTime>
  <Words>2387</Words>
  <Application>Microsoft Office PowerPoint</Application>
  <PresentationFormat>Widescreen</PresentationFormat>
  <Paragraphs>242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Century Gothic</vt:lpstr>
      <vt:lpstr>GillSans Light</vt:lpstr>
      <vt:lpstr>Tahoma</vt:lpstr>
      <vt:lpstr>marketing</vt:lpstr>
      <vt:lpstr>Principles of Marketing</vt:lpstr>
      <vt:lpstr>What is Marketing?</vt:lpstr>
      <vt:lpstr>History of Evolution of the Marketing Concept</vt:lpstr>
      <vt:lpstr>The Exchange Process</vt:lpstr>
      <vt:lpstr>What is the function of marketing?</vt:lpstr>
      <vt:lpstr>Goals of Marketing </vt:lpstr>
      <vt:lpstr>Difference Between Customers and Consumers</vt:lpstr>
      <vt:lpstr>The Role of Marketing</vt:lpstr>
      <vt:lpstr>Relationship Stages</vt:lpstr>
      <vt:lpstr>Stage 1: Meeting and Getting Acquainted </vt:lpstr>
      <vt:lpstr>Stage 2: Providing a Satisfying Experience</vt:lpstr>
      <vt:lpstr>Stage 3: Sustaining a Committed Relationship</vt:lpstr>
      <vt:lpstr>What is Customer Lifetime Value?</vt:lpstr>
      <vt:lpstr>How Do Strong Customer Relationships Help a Business?</vt:lpstr>
      <vt:lpstr>B2B vs. B2C</vt:lpstr>
      <vt:lpstr>How does Marketing Serve Customers?</vt:lpstr>
      <vt:lpstr>How Does Marketing Serve Society?</vt:lpstr>
      <vt:lpstr>Marketing vs. Advertising</vt:lpstr>
      <vt:lpstr>Marketing vs. Branding</vt:lpstr>
      <vt:lpstr>Marketing vs. Sales</vt:lpstr>
      <vt:lpstr>Quick Review</vt:lpstr>
      <vt:lpstr>Segmentation and Targeting</vt:lpstr>
      <vt:lpstr>Defining a Target Market</vt:lpstr>
      <vt:lpstr>PowerPoint Presentation</vt:lpstr>
      <vt:lpstr>Value for the Customer</vt:lpstr>
      <vt:lpstr>Value Proposition</vt:lpstr>
      <vt:lpstr>The Marketing Mix</vt:lpstr>
      <vt:lpstr>Evolving Definitions of the Marketing Mix </vt:lpstr>
      <vt:lpstr>Product</vt:lpstr>
      <vt:lpstr>Product vs Customer Solution</vt:lpstr>
      <vt:lpstr>Price</vt:lpstr>
      <vt:lpstr>Price vs Cost</vt:lpstr>
      <vt:lpstr>Promotion</vt:lpstr>
      <vt:lpstr>Promotion vs Communication</vt:lpstr>
      <vt:lpstr>Place</vt:lpstr>
      <vt:lpstr>Place vs Convenience</vt:lpstr>
      <vt:lpstr>5P’s, 7 P’s</vt:lpstr>
      <vt:lpstr>The Marketing Planning Process</vt:lpstr>
      <vt:lpstr>The Exchange Process</vt:lpstr>
      <vt:lpstr>Theories of Consumer Behavior: The Economic Man</vt:lpstr>
      <vt:lpstr>The Stimulus – Organism - Response Model</vt:lpstr>
      <vt:lpstr>Factors Influencing Consumer Decisions and the Consumer Decision-Making Process</vt:lpstr>
      <vt:lpstr>Quick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Liebman</dc:creator>
  <cp:lastModifiedBy>Admin</cp:lastModifiedBy>
  <cp:revision>90</cp:revision>
  <dcterms:created xsi:type="dcterms:W3CDTF">2017-01-24T14:54:50Z</dcterms:created>
  <dcterms:modified xsi:type="dcterms:W3CDTF">2024-01-31T06:11:45Z</dcterms:modified>
</cp:coreProperties>
</file>